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</p:sldMasterIdLst>
  <p:notesMasterIdLst>
    <p:notesMasterId r:id="rId13"/>
  </p:notesMasterIdLst>
  <p:handoutMasterIdLst>
    <p:handoutMasterId r:id="rId14"/>
  </p:handoutMasterIdLst>
  <p:sldIdLst>
    <p:sldId id="486" r:id="rId5"/>
    <p:sldId id="487" r:id="rId6"/>
    <p:sldId id="2786" r:id="rId7"/>
    <p:sldId id="2784" r:id="rId8"/>
    <p:sldId id="2782" r:id="rId9"/>
    <p:sldId id="2785" r:id="rId10"/>
    <p:sldId id="2783" r:id="rId11"/>
    <p:sldId id="492" r:id="rId12"/>
  </p:sldIdLst>
  <p:sldSz cx="9144000" cy="6858000" type="screen4x3"/>
  <p:notesSz cx="7010400" cy="9236075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HVQS6Xq0kctN6Iae8tG2g==" hashData="qUADegimYQGU6Ahnedt5lhJkqZmRXeNwl0CVyFxMMBEV5MzoXEO90yo0x43SCkv3L6w824u+V5IWZx0qOrTK3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3" userDrawn="1">
          <p15:clr>
            <a:srgbClr val="A4A3A4"/>
          </p15:clr>
        </p15:guide>
        <p15:guide id="2" pos="2212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Arbour" initials="AA" lastIdx="17" clrIdx="0">
    <p:extLst>
      <p:ext uri="{19B8F6BF-5375-455C-9EA6-DF929625EA0E}">
        <p15:presenceInfo xmlns:p15="http://schemas.microsoft.com/office/powerpoint/2012/main" userId="S-1-5-21-1220945662-839522115-1801674531-4773" providerId="AD"/>
      </p:ext>
    </p:extLst>
  </p:cmAuthor>
  <p:cmAuthor id="2" name="Robert Keefe" initials="RK" lastIdx="12" clrIdx="1">
    <p:extLst>
      <p:ext uri="{19B8F6BF-5375-455C-9EA6-DF929625EA0E}">
        <p15:presenceInfo xmlns:p15="http://schemas.microsoft.com/office/powerpoint/2012/main" userId="S-1-5-21-1220945662-839522115-1801674531-1507" providerId="AD"/>
      </p:ext>
    </p:extLst>
  </p:cmAuthor>
  <p:cmAuthor id="3" name="Kimberly Orr" initials="KO" lastIdx="1" clrIdx="2">
    <p:extLst>
      <p:ext uri="{19B8F6BF-5375-455C-9EA6-DF929625EA0E}">
        <p15:presenceInfo xmlns:p15="http://schemas.microsoft.com/office/powerpoint/2012/main" userId="83c55732421f96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6E6"/>
    <a:srgbClr val="A1B6CF"/>
    <a:srgbClr val="14447E"/>
    <a:srgbClr val="E7F1F0"/>
    <a:srgbClr val="2C576E"/>
    <a:srgbClr val="E5EFFB"/>
    <a:srgbClr val="EAF2F2"/>
    <a:srgbClr val="233757"/>
    <a:srgbClr val="28556B"/>
    <a:srgbClr val="104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6422" autoAdjust="0"/>
  </p:normalViewPr>
  <p:slideViewPr>
    <p:cSldViewPr snapToGrid="0">
      <p:cViewPr varScale="1">
        <p:scale>
          <a:sx n="110" d="100"/>
          <a:sy n="110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88"/>
    </p:cViewPr>
  </p:sorterViewPr>
  <p:notesViewPr>
    <p:cSldViewPr snapToGrid="0">
      <p:cViewPr varScale="1">
        <p:scale>
          <a:sx n="77" d="100"/>
          <a:sy n="77" d="100"/>
        </p:scale>
        <p:origin x="2741" y="72"/>
      </p:cViewPr>
      <p:guideLst>
        <p:guide orient="horz" pos="2913"/>
        <p:guide pos="2212"/>
        <p:guide orient="horz" pos="2909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B0238-CDDE-4C74-9379-393F4C8CDE3E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B25F39-4697-45EC-B801-22F57B90B8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Enhances the client experience</a:t>
          </a:r>
        </a:p>
      </dgm:t>
    </dgm:pt>
    <dgm:pt modelId="{8ADD739D-FDDB-42B6-88D0-56D17E1667EC}" type="parTrans" cxnId="{66EABB10-7577-46C5-B907-393434AF3C0C}">
      <dgm:prSet/>
      <dgm:spPr/>
      <dgm:t>
        <a:bodyPr/>
        <a:lstStyle/>
        <a:p>
          <a:endParaRPr lang="en-US"/>
        </a:p>
      </dgm:t>
    </dgm:pt>
    <dgm:pt modelId="{BF13AEBD-84C8-4828-AF6A-6DC5FCC886FB}" type="sibTrans" cxnId="{66EABB10-7577-46C5-B907-393434AF3C0C}">
      <dgm:prSet/>
      <dgm:spPr/>
      <dgm:t>
        <a:bodyPr/>
        <a:lstStyle/>
        <a:p>
          <a:endParaRPr lang="en-US"/>
        </a:p>
      </dgm:t>
    </dgm:pt>
    <dgm:pt modelId="{3BA14973-AC9F-4432-9623-4182A7A6A2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Earn the right to be our client’s first choice</a:t>
          </a:r>
        </a:p>
      </dgm:t>
    </dgm:pt>
    <dgm:pt modelId="{AA7B332C-5AA6-4103-A1B4-A3E9CE5E9A07}" type="parTrans" cxnId="{8A53E180-A39E-4BC1-A97F-494155997261}">
      <dgm:prSet/>
      <dgm:spPr/>
      <dgm:t>
        <a:bodyPr/>
        <a:lstStyle/>
        <a:p>
          <a:endParaRPr lang="en-US"/>
        </a:p>
      </dgm:t>
    </dgm:pt>
    <dgm:pt modelId="{8EC86E92-EF5E-4F99-954D-97A7818B1FFA}" type="sibTrans" cxnId="{8A53E180-A39E-4BC1-A97F-494155997261}">
      <dgm:prSet/>
      <dgm:spPr/>
      <dgm:t>
        <a:bodyPr/>
        <a:lstStyle/>
        <a:p>
          <a:endParaRPr lang="en-US"/>
        </a:p>
      </dgm:t>
    </dgm:pt>
    <dgm:pt modelId="{441440F1-EC49-4ACB-90AA-FDE4AB004A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Delight clients and build relationships</a:t>
          </a:r>
        </a:p>
      </dgm:t>
    </dgm:pt>
    <dgm:pt modelId="{3FC79943-204D-4461-8254-E9B782868A50}" type="parTrans" cxnId="{392AF9B2-1B64-4D00-B383-54729402FAC1}">
      <dgm:prSet/>
      <dgm:spPr/>
      <dgm:t>
        <a:bodyPr/>
        <a:lstStyle/>
        <a:p>
          <a:endParaRPr lang="en-US"/>
        </a:p>
      </dgm:t>
    </dgm:pt>
    <dgm:pt modelId="{7A8C359A-7A6C-4034-965A-FDDB66936FC8}" type="sibTrans" cxnId="{392AF9B2-1B64-4D00-B383-54729402FAC1}">
      <dgm:prSet/>
      <dgm:spPr/>
      <dgm:t>
        <a:bodyPr/>
        <a:lstStyle/>
        <a:p>
          <a:endParaRPr lang="en-US"/>
        </a:p>
      </dgm:t>
    </dgm:pt>
    <dgm:pt modelId="{5E8FA4BB-5F66-46E8-AAF2-B285A3B305E3}" type="pres">
      <dgm:prSet presAssocID="{02BB0238-CDDE-4C74-9379-393F4C8CDE3E}" presName="root" presStyleCnt="0">
        <dgm:presLayoutVars>
          <dgm:dir/>
          <dgm:resizeHandles val="exact"/>
        </dgm:presLayoutVars>
      </dgm:prSet>
      <dgm:spPr/>
    </dgm:pt>
    <dgm:pt modelId="{18A4E0B1-0822-493F-8568-FF044BFC0DBA}" type="pres">
      <dgm:prSet presAssocID="{F3B25F39-4697-45EC-B801-22F57B90B8F5}" presName="compNode" presStyleCnt="0"/>
      <dgm:spPr/>
    </dgm:pt>
    <dgm:pt modelId="{E6D5D2C6-EF8F-4F43-83C2-93BC8C248E00}" type="pres">
      <dgm:prSet presAssocID="{F3B25F39-4697-45EC-B801-22F57B90B8F5}" presName="bgRect" presStyleLbl="bgShp" presStyleIdx="0" presStyleCnt="3"/>
      <dgm:spPr/>
    </dgm:pt>
    <dgm:pt modelId="{E3A3AFE7-F52C-488F-A801-15C4AECC5A7A}" type="pres">
      <dgm:prSet presAssocID="{F3B25F39-4697-45EC-B801-22F57B90B8F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E507FF1-7E55-427B-8D3B-210CD36AF0BD}" type="pres">
      <dgm:prSet presAssocID="{F3B25F39-4697-45EC-B801-22F57B90B8F5}" presName="spaceRect" presStyleCnt="0"/>
      <dgm:spPr/>
    </dgm:pt>
    <dgm:pt modelId="{BAE18A6A-1E8A-49D9-BFDC-95543A71090C}" type="pres">
      <dgm:prSet presAssocID="{F3B25F39-4697-45EC-B801-22F57B90B8F5}" presName="parTx" presStyleLbl="revTx" presStyleIdx="0" presStyleCnt="3">
        <dgm:presLayoutVars>
          <dgm:chMax val="0"/>
          <dgm:chPref val="0"/>
        </dgm:presLayoutVars>
      </dgm:prSet>
      <dgm:spPr/>
    </dgm:pt>
    <dgm:pt modelId="{66C26335-2FE1-46FF-A0D7-F3E61A628AEB}" type="pres">
      <dgm:prSet presAssocID="{BF13AEBD-84C8-4828-AF6A-6DC5FCC886FB}" presName="sibTrans" presStyleCnt="0"/>
      <dgm:spPr/>
    </dgm:pt>
    <dgm:pt modelId="{A89AEED0-3A4F-495B-955C-20982346C7B7}" type="pres">
      <dgm:prSet presAssocID="{3BA14973-AC9F-4432-9623-4182A7A6A251}" presName="compNode" presStyleCnt="0"/>
      <dgm:spPr/>
    </dgm:pt>
    <dgm:pt modelId="{2C689A14-EFD8-4522-9BBA-3F19ECED2E93}" type="pres">
      <dgm:prSet presAssocID="{3BA14973-AC9F-4432-9623-4182A7A6A251}" presName="bgRect" presStyleLbl="bgShp" presStyleIdx="1" presStyleCnt="3"/>
      <dgm:spPr/>
    </dgm:pt>
    <dgm:pt modelId="{6362BA8F-6CC7-4504-909F-39EC3E91087E}" type="pres">
      <dgm:prSet presAssocID="{3BA14973-AC9F-4432-9623-4182A7A6A2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D7CC5C90-F624-40DC-9FF8-51B1D0DB5AAE}" type="pres">
      <dgm:prSet presAssocID="{3BA14973-AC9F-4432-9623-4182A7A6A251}" presName="spaceRect" presStyleCnt="0"/>
      <dgm:spPr/>
    </dgm:pt>
    <dgm:pt modelId="{496ACB2A-BAB1-43BB-AFD2-486B7EB3CCDF}" type="pres">
      <dgm:prSet presAssocID="{3BA14973-AC9F-4432-9623-4182A7A6A251}" presName="parTx" presStyleLbl="revTx" presStyleIdx="1" presStyleCnt="3">
        <dgm:presLayoutVars>
          <dgm:chMax val="0"/>
          <dgm:chPref val="0"/>
        </dgm:presLayoutVars>
      </dgm:prSet>
      <dgm:spPr/>
    </dgm:pt>
    <dgm:pt modelId="{7B9037E2-57C7-4420-A4F4-7958970FA42F}" type="pres">
      <dgm:prSet presAssocID="{8EC86E92-EF5E-4F99-954D-97A7818B1FFA}" presName="sibTrans" presStyleCnt="0"/>
      <dgm:spPr/>
    </dgm:pt>
    <dgm:pt modelId="{6C2C50B3-A75F-42E8-8376-85DDFD76BC7B}" type="pres">
      <dgm:prSet presAssocID="{441440F1-EC49-4ACB-90AA-FDE4AB004A93}" presName="compNode" presStyleCnt="0"/>
      <dgm:spPr/>
    </dgm:pt>
    <dgm:pt modelId="{C6F78DB8-EAA9-4539-BA66-E4F849F456EC}" type="pres">
      <dgm:prSet presAssocID="{441440F1-EC49-4ACB-90AA-FDE4AB004A93}" presName="bgRect" presStyleLbl="bgShp" presStyleIdx="2" presStyleCnt="3"/>
      <dgm:spPr/>
    </dgm:pt>
    <dgm:pt modelId="{A00B3389-F942-4D93-99CC-2881A94A5261}" type="pres">
      <dgm:prSet presAssocID="{441440F1-EC49-4ACB-90AA-FDE4AB004A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8A63D535-8077-4D69-8785-DDCE39210A54}" type="pres">
      <dgm:prSet presAssocID="{441440F1-EC49-4ACB-90AA-FDE4AB004A93}" presName="spaceRect" presStyleCnt="0"/>
      <dgm:spPr/>
    </dgm:pt>
    <dgm:pt modelId="{7B65DA80-DE34-4B2D-9CBC-71ECD538C94F}" type="pres">
      <dgm:prSet presAssocID="{441440F1-EC49-4ACB-90AA-FDE4AB004A9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6EABB10-7577-46C5-B907-393434AF3C0C}" srcId="{02BB0238-CDDE-4C74-9379-393F4C8CDE3E}" destId="{F3B25F39-4697-45EC-B801-22F57B90B8F5}" srcOrd="0" destOrd="0" parTransId="{8ADD739D-FDDB-42B6-88D0-56D17E1667EC}" sibTransId="{BF13AEBD-84C8-4828-AF6A-6DC5FCC886FB}"/>
    <dgm:cxn modelId="{8704E136-99CC-4729-96CF-68B1E3202F3B}" type="presOf" srcId="{F3B25F39-4697-45EC-B801-22F57B90B8F5}" destId="{BAE18A6A-1E8A-49D9-BFDC-95543A71090C}" srcOrd="0" destOrd="0" presId="urn:microsoft.com/office/officeart/2018/2/layout/IconVerticalSolidList"/>
    <dgm:cxn modelId="{6BDBC341-FDC0-4C58-B57C-3916E070CB4B}" type="presOf" srcId="{3BA14973-AC9F-4432-9623-4182A7A6A251}" destId="{496ACB2A-BAB1-43BB-AFD2-486B7EB3CCDF}" srcOrd="0" destOrd="0" presId="urn:microsoft.com/office/officeart/2018/2/layout/IconVerticalSolidList"/>
    <dgm:cxn modelId="{4BD00165-6DFF-4B1D-A744-B3426AEE9C04}" type="presOf" srcId="{441440F1-EC49-4ACB-90AA-FDE4AB004A93}" destId="{7B65DA80-DE34-4B2D-9CBC-71ECD538C94F}" srcOrd="0" destOrd="0" presId="urn:microsoft.com/office/officeart/2018/2/layout/IconVerticalSolidList"/>
    <dgm:cxn modelId="{8A53E180-A39E-4BC1-A97F-494155997261}" srcId="{02BB0238-CDDE-4C74-9379-393F4C8CDE3E}" destId="{3BA14973-AC9F-4432-9623-4182A7A6A251}" srcOrd="1" destOrd="0" parTransId="{AA7B332C-5AA6-4103-A1B4-A3E9CE5E9A07}" sibTransId="{8EC86E92-EF5E-4F99-954D-97A7818B1FFA}"/>
    <dgm:cxn modelId="{392AF9B2-1B64-4D00-B383-54729402FAC1}" srcId="{02BB0238-CDDE-4C74-9379-393F4C8CDE3E}" destId="{441440F1-EC49-4ACB-90AA-FDE4AB004A93}" srcOrd="2" destOrd="0" parTransId="{3FC79943-204D-4461-8254-E9B782868A50}" sibTransId="{7A8C359A-7A6C-4034-965A-FDDB66936FC8}"/>
    <dgm:cxn modelId="{B61392E2-11AF-49CB-94F7-F16079A344BA}" type="presOf" srcId="{02BB0238-CDDE-4C74-9379-393F4C8CDE3E}" destId="{5E8FA4BB-5F66-46E8-AAF2-B285A3B305E3}" srcOrd="0" destOrd="0" presId="urn:microsoft.com/office/officeart/2018/2/layout/IconVerticalSolidList"/>
    <dgm:cxn modelId="{7519B523-C7F9-4068-AE5E-59387ABC5804}" type="presParOf" srcId="{5E8FA4BB-5F66-46E8-AAF2-B285A3B305E3}" destId="{18A4E0B1-0822-493F-8568-FF044BFC0DBA}" srcOrd="0" destOrd="0" presId="urn:microsoft.com/office/officeart/2018/2/layout/IconVerticalSolidList"/>
    <dgm:cxn modelId="{E6B57D45-BE8A-4844-803B-FCAEC3D5AD1F}" type="presParOf" srcId="{18A4E0B1-0822-493F-8568-FF044BFC0DBA}" destId="{E6D5D2C6-EF8F-4F43-83C2-93BC8C248E00}" srcOrd="0" destOrd="0" presId="urn:microsoft.com/office/officeart/2018/2/layout/IconVerticalSolidList"/>
    <dgm:cxn modelId="{2FD2FD11-0514-4E5E-A03B-9750B55C88E7}" type="presParOf" srcId="{18A4E0B1-0822-493F-8568-FF044BFC0DBA}" destId="{E3A3AFE7-F52C-488F-A801-15C4AECC5A7A}" srcOrd="1" destOrd="0" presId="urn:microsoft.com/office/officeart/2018/2/layout/IconVerticalSolidList"/>
    <dgm:cxn modelId="{E280B78D-ECF1-4508-8443-AD7D4CE1FDEF}" type="presParOf" srcId="{18A4E0B1-0822-493F-8568-FF044BFC0DBA}" destId="{6E507FF1-7E55-427B-8D3B-210CD36AF0BD}" srcOrd="2" destOrd="0" presId="urn:microsoft.com/office/officeart/2018/2/layout/IconVerticalSolidList"/>
    <dgm:cxn modelId="{49100933-8121-475F-827D-F218F0FB7717}" type="presParOf" srcId="{18A4E0B1-0822-493F-8568-FF044BFC0DBA}" destId="{BAE18A6A-1E8A-49D9-BFDC-95543A71090C}" srcOrd="3" destOrd="0" presId="urn:microsoft.com/office/officeart/2018/2/layout/IconVerticalSolidList"/>
    <dgm:cxn modelId="{4942175E-C2A2-4212-A351-C4A1B0D8AEDD}" type="presParOf" srcId="{5E8FA4BB-5F66-46E8-AAF2-B285A3B305E3}" destId="{66C26335-2FE1-46FF-A0D7-F3E61A628AEB}" srcOrd="1" destOrd="0" presId="urn:microsoft.com/office/officeart/2018/2/layout/IconVerticalSolidList"/>
    <dgm:cxn modelId="{72A9C6BC-03E7-4FED-9CD3-35BCED4A9010}" type="presParOf" srcId="{5E8FA4BB-5F66-46E8-AAF2-B285A3B305E3}" destId="{A89AEED0-3A4F-495B-955C-20982346C7B7}" srcOrd="2" destOrd="0" presId="urn:microsoft.com/office/officeart/2018/2/layout/IconVerticalSolidList"/>
    <dgm:cxn modelId="{0E9C61F2-714A-4F9A-AAB4-61F67CA38E69}" type="presParOf" srcId="{A89AEED0-3A4F-495B-955C-20982346C7B7}" destId="{2C689A14-EFD8-4522-9BBA-3F19ECED2E93}" srcOrd="0" destOrd="0" presId="urn:microsoft.com/office/officeart/2018/2/layout/IconVerticalSolidList"/>
    <dgm:cxn modelId="{51BDA607-79B6-4750-AFCC-8FCC1CBF74A0}" type="presParOf" srcId="{A89AEED0-3A4F-495B-955C-20982346C7B7}" destId="{6362BA8F-6CC7-4504-909F-39EC3E91087E}" srcOrd="1" destOrd="0" presId="urn:microsoft.com/office/officeart/2018/2/layout/IconVerticalSolidList"/>
    <dgm:cxn modelId="{312A61F7-AA4C-414F-91C6-87306F7684C8}" type="presParOf" srcId="{A89AEED0-3A4F-495B-955C-20982346C7B7}" destId="{D7CC5C90-F624-40DC-9FF8-51B1D0DB5AAE}" srcOrd="2" destOrd="0" presId="urn:microsoft.com/office/officeart/2018/2/layout/IconVerticalSolidList"/>
    <dgm:cxn modelId="{A7C6B530-C868-48E8-B8D7-7DEC834D5D6F}" type="presParOf" srcId="{A89AEED0-3A4F-495B-955C-20982346C7B7}" destId="{496ACB2A-BAB1-43BB-AFD2-486B7EB3CCDF}" srcOrd="3" destOrd="0" presId="urn:microsoft.com/office/officeart/2018/2/layout/IconVerticalSolidList"/>
    <dgm:cxn modelId="{D5AAB4E4-E0D5-4C23-8FFA-92D46ABD37CB}" type="presParOf" srcId="{5E8FA4BB-5F66-46E8-AAF2-B285A3B305E3}" destId="{7B9037E2-57C7-4420-A4F4-7958970FA42F}" srcOrd="3" destOrd="0" presId="urn:microsoft.com/office/officeart/2018/2/layout/IconVerticalSolidList"/>
    <dgm:cxn modelId="{05230453-923E-43A4-A90C-DD5DC7564499}" type="presParOf" srcId="{5E8FA4BB-5F66-46E8-AAF2-B285A3B305E3}" destId="{6C2C50B3-A75F-42E8-8376-85DDFD76BC7B}" srcOrd="4" destOrd="0" presId="urn:microsoft.com/office/officeart/2018/2/layout/IconVerticalSolidList"/>
    <dgm:cxn modelId="{6B41B0B9-B971-4825-9D3B-6272901766B9}" type="presParOf" srcId="{6C2C50B3-A75F-42E8-8376-85DDFD76BC7B}" destId="{C6F78DB8-EAA9-4539-BA66-E4F849F456EC}" srcOrd="0" destOrd="0" presId="urn:microsoft.com/office/officeart/2018/2/layout/IconVerticalSolidList"/>
    <dgm:cxn modelId="{EBB74845-D1F9-470C-A84F-93B78D219782}" type="presParOf" srcId="{6C2C50B3-A75F-42E8-8376-85DDFD76BC7B}" destId="{A00B3389-F942-4D93-99CC-2881A94A5261}" srcOrd="1" destOrd="0" presId="urn:microsoft.com/office/officeart/2018/2/layout/IconVerticalSolidList"/>
    <dgm:cxn modelId="{1C2FF406-93F5-4A70-A594-D3E4CD293D0A}" type="presParOf" srcId="{6C2C50B3-A75F-42E8-8376-85DDFD76BC7B}" destId="{8A63D535-8077-4D69-8785-DDCE39210A54}" srcOrd="2" destOrd="0" presId="urn:microsoft.com/office/officeart/2018/2/layout/IconVerticalSolidList"/>
    <dgm:cxn modelId="{7199E26C-6041-43FD-8DBB-E5A71B4A3815}" type="presParOf" srcId="{6C2C50B3-A75F-42E8-8376-85DDFD76BC7B}" destId="{7B65DA80-DE34-4B2D-9CBC-71ECD538C9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5D2C6-EF8F-4F43-83C2-93BC8C248E00}">
      <dsp:nvSpPr>
        <dsp:cNvPr id="0" name=""/>
        <dsp:cNvSpPr/>
      </dsp:nvSpPr>
      <dsp:spPr>
        <a:xfrm>
          <a:off x="0" y="502"/>
          <a:ext cx="8626475" cy="11747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3AFE7-F52C-488F-A801-15C4AECC5A7A}">
      <dsp:nvSpPr>
        <dsp:cNvPr id="0" name=""/>
        <dsp:cNvSpPr/>
      </dsp:nvSpPr>
      <dsp:spPr>
        <a:xfrm>
          <a:off x="355361" y="264820"/>
          <a:ext cx="646111" cy="646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18A6A-1E8A-49D9-BFDC-95543A71090C}">
      <dsp:nvSpPr>
        <dsp:cNvPr id="0" name=""/>
        <dsp:cNvSpPr/>
      </dsp:nvSpPr>
      <dsp:spPr>
        <a:xfrm>
          <a:off x="1356834" y="502"/>
          <a:ext cx="7269640" cy="1174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28" tIns="124328" rIns="124328" bIns="1243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Enhances the client experience</a:t>
          </a:r>
        </a:p>
      </dsp:txBody>
      <dsp:txXfrm>
        <a:off x="1356834" y="502"/>
        <a:ext cx="7269640" cy="1174748"/>
      </dsp:txXfrm>
    </dsp:sp>
    <dsp:sp modelId="{2C689A14-EFD8-4522-9BBA-3F19ECED2E93}">
      <dsp:nvSpPr>
        <dsp:cNvPr id="0" name=""/>
        <dsp:cNvSpPr/>
      </dsp:nvSpPr>
      <dsp:spPr>
        <a:xfrm>
          <a:off x="0" y="1468937"/>
          <a:ext cx="8626475" cy="11747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2BA8F-6CC7-4504-909F-39EC3E91087E}">
      <dsp:nvSpPr>
        <dsp:cNvPr id="0" name=""/>
        <dsp:cNvSpPr/>
      </dsp:nvSpPr>
      <dsp:spPr>
        <a:xfrm>
          <a:off x="355361" y="1733255"/>
          <a:ext cx="646111" cy="646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ACB2A-BAB1-43BB-AFD2-486B7EB3CCDF}">
      <dsp:nvSpPr>
        <dsp:cNvPr id="0" name=""/>
        <dsp:cNvSpPr/>
      </dsp:nvSpPr>
      <dsp:spPr>
        <a:xfrm>
          <a:off x="1356834" y="1468937"/>
          <a:ext cx="7269640" cy="1174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28" tIns="124328" rIns="124328" bIns="1243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Earn the right to be our client’s first choice</a:t>
          </a:r>
        </a:p>
      </dsp:txBody>
      <dsp:txXfrm>
        <a:off x="1356834" y="1468937"/>
        <a:ext cx="7269640" cy="1174748"/>
      </dsp:txXfrm>
    </dsp:sp>
    <dsp:sp modelId="{C6F78DB8-EAA9-4539-BA66-E4F849F456EC}">
      <dsp:nvSpPr>
        <dsp:cNvPr id="0" name=""/>
        <dsp:cNvSpPr/>
      </dsp:nvSpPr>
      <dsp:spPr>
        <a:xfrm>
          <a:off x="0" y="2937372"/>
          <a:ext cx="8626475" cy="11747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B3389-F942-4D93-99CC-2881A94A5261}">
      <dsp:nvSpPr>
        <dsp:cNvPr id="0" name=""/>
        <dsp:cNvSpPr/>
      </dsp:nvSpPr>
      <dsp:spPr>
        <a:xfrm>
          <a:off x="355361" y="3201691"/>
          <a:ext cx="646111" cy="646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5DA80-DE34-4B2D-9CBC-71ECD538C94F}">
      <dsp:nvSpPr>
        <dsp:cNvPr id="0" name=""/>
        <dsp:cNvSpPr/>
      </dsp:nvSpPr>
      <dsp:spPr>
        <a:xfrm>
          <a:off x="1356834" y="2937372"/>
          <a:ext cx="7269640" cy="1174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28" tIns="124328" rIns="124328" bIns="1243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Delight clients and build relationships</a:t>
          </a:r>
        </a:p>
      </dsp:txBody>
      <dsp:txXfrm>
        <a:off x="1356834" y="2937372"/>
        <a:ext cx="7269640" cy="1174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D256E-FC04-4E17-91B0-88D20FFCEF69}" type="datetimeFigureOut">
              <a:rPr lang="en-CA" smtClean="0"/>
              <a:t>2020-03-26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9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622C8-56B0-4B02-B681-3E5A298B2C63}" type="slidenum">
              <a:rPr lang="en-CA" smtClean="0"/>
              <a:t>‹#›</a:t>
            </a:fld>
            <a:endParaRPr lang="en-CA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2206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735" cy="46148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3" y="1"/>
            <a:ext cx="3037735" cy="46148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DAAA7D3F-4192-4FB1-B3A8-BDD38F8596B7}" type="datetimeFigureOut">
              <a:rPr lang="en-CA" smtClean="0"/>
              <a:t>2020-03-26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386506"/>
            <a:ext cx="5609589" cy="4156549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3013"/>
            <a:ext cx="3037735" cy="46148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3" y="8773013"/>
            <a:ext cx="3037735" cy="46148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2446B5B-34B1-4286-B83E-67E750E4A97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726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49937-4E32-4691-86FF-CC1A01B8034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5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49937-4E32-4691-86FF-CC1A01B803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3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49937-4E32-4691-86FF-CC1A01B803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9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49937-4E32-4691-86FF-CC1A01B8034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 rot="10800000" flipH="1" flipV="1">
            <a:off x="-1" y="4653136"/>
            <a:ext cx="9144000" cy="220486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2147"/>
              </a:solidFill>
              <a:latin typeface="Arial" pitchFamily="34" charset="0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2688" y="4725143"/>
            <a:ext cx="8798624" cy="168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Innovatia_logo_horizont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136" y="1628800"/>
            <a:ext cx="6701728" cy="1675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31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81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7617" y="0"/>
            <a:ext cx="3403997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0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_w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 rot="10800000" flipH="1" flipV="1">
            <a:off x="-1" y="703875"/>
            <a:ext cx="9144000" cy="27432"/>
          </a:xfrm>
          <a:prstGeom prst="rect">
            <a:avLst/>
          </a:prstGeom>
          <a:gradFill>
            <a:gsLst>
              <a:gs pos="25000">
                <a:schemeClr val="accent1"/>
              </a:gs>
              <a:gs pos="50000">
                <a:schemeClr val="accent2"/>
              </a:gs>
              <a:gs pos="75000">
                <a:schemeClr val="accent3"/>
              </a:gs>
              <a:gs pos="100000">
                <a:schemeClr val="tx2"/>
              </a:gs>
            </a:gsLst>
            <a:lin ang="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2147"/>
              </a:solidFill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7160" y="836713"/>
            <a:ext cx="886968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 marL="231775" indent="-231775">
              <a:defRPr/>
            </a:lvl2pPr>
            <a:lvl3pPr marL="457200" indent="-231775">
              <a:defRPr/>
            </a:lvl3pPr>
            <a:lvl4pPr marL="633413" indent="-163513"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06250"/>
            <a:ext cx="886968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1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7160" y="836713"/>
            <a:ext cx="886968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06250"/>
            <a:ext cx="886968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3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06250"/>
            <a:ext cx="886968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9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_w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rot="10800000" flipH="1" flipV="1">
            <a:off x="-1" y="703875"/>
            <a:ext cx="9144000" cy="27432"/>
          </a:xfrm>
          <a:prstGeom prst="rect">
            <a:avLst/>
          </a:prstGeom>
          <a:gradFill>
            <a:gsLst>
              <a:gs pos="25000">
                <a:schemeClr val="accent1"/>
              </a:gs>
              <a:gs pos="50000">
                <a:schemeClr val="accent2"/>
              </a:gs>
              <a:gs pos="75000">
                <a:schemeClr val="accent3"/>
              </a:gs>
              <a:gs pos="100000">
                <a:schemeClr val="tx2"/>
              </a:gs>
            </a:gsLst>
            <a:lin ang="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2147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06250"/>
            <a:ext cx="886968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0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novatia_logo_hor_w_ta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2585009"/>
            <a:ext cx="5943600" cy="1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4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orking on a laptop" title="Cover phot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9" t="2" r="17059" b="690"/>
          <a:stretch/>
        </p:blipFill>
        <p:spPr>
          <a:xfrm>
            <a:off x="7242" y="0"/>
            <a:ext cx="621792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192253" y="0"/>
            <a:ext cx="2951747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 title="A black box"/>
          <p:cNvSpPr/>
          <p:nvPr userDrawn="1"/>
        </p:nvSpPr>
        <p:spPr>
          <a:xfrm>
            <a:off x="0" y="4667666"/>
            <a:ext cx="9144000" cy="219777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 title="A dark grey box"/>
          <p:cNvSpPr/>
          <p:nvPr userDrawn="1"/>
        </p:nvSpPr>
        <p:spPr>
          <a:xfrm>
            <a:off x="6192252" y="4667666"/>
            <a:ext cx="2951747" cy="21977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99299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506575" y="5012314"/>
            <a:ext cx="2323100" cy="854167"/>
          </a:xfrm>
          <a:prstGeom prst="rect">
            <a:avLst/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EADBCC8-535A-47DE-8424-F52A62B0C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5127817"/>
            <a:ext cx="5686628" cy="73866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F039F-7CE0-4188-95FB-7AA279BEDE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6574" y="5012314"/>
            <a:ext cx="2323100" cy="854167"/>
          </a:xfrm>
        </p:spPr>
        <p:txBody>
          <a:bodyPr/>
          <a:lstStyle>
            <a:lvl1pPr algn="ctr"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FC15A8-D25E-48D5-AD6A-A809DD7E86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01" y="6073807"/>
            <a:ext cx="3838955" cy="573065"/>
          </a:xfrm>
        </p:spPr>
        <p:txBody>
          <a:bodyPr/>
          <a:lstStyle>
            <a:lvl1pPr algn="l"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15" name="Picture 14" descr="Innovatia_logo_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809" y="2167736"/>
            <a:ext cx="1925443" cy="4813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5489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pos="162">
          <p15:clr>
            <a:srgbClr val="FBAE40"/>
          </p15:clr>
        </p15:guide>
        <p15:guide id="3" pos="5598">
          <p15:clr>
            <a:srgbClr val="FBAE40"/>
          </p15:clr>
        </p15:guide>
        <p15:guide id="4" orient="horz" pos="41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840480" y="2296068"/>
            <a:ext cx="5303520" cy="2274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1D62C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10068"/>
            <a:ext cx="3840480" cy="4594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5F5F5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840480" y="0"/>
            <a:ext cx="530352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1D62C2"/>
              </a:solidFill>
            </a:endParaRP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3D9349FC-020F-42F6-BE7A-8344E80DE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6448" y="6429502"/>
            <a:ext cx="73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C427A60E-23C7-405B-8415-10F6097B389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9667F38-0A7D-4A16-88B0-F50BF492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339943"/>
            <a:ext cx="3218688" cy="18555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AB44F-78CC-433A-A200-8A1A6B9023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4" y="3221783"/>
            <a:ext cx="3209671" cy="1170432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3pPr>
            <a:lvl4pPr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4pPr>
            <a:lvl5pPr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01049ED-A7AD-4457-85EB-40298683BA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9664" y="568668"/>
            <a:ext cx="786383" cy="735317"/>
          </a:xfrm>
        </p:spPr>
        <p:txBody>
          <a:bodyPr/>
          <a:lstStyle>
            <a:lvl1pPr algn="r">
              <a:defRPr sz="32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3pPr>
            <a:lvl4pPr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4pPr>
            <a:lvl5pPr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6B1C82-CCB3-4FD5-98F0-CB1C76515F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20786" y="798752"/>
            <a:ext cx="3871205" cy="1148920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3pPr>
            <a:lvl4pPr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4pPr>
            <a:lvl5pPr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575D9F-D0C9-4B1E-A9A7-45BAAAB95F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9664" y="2854668"/>
            <a:ext cx="786383" cy="735317"/>
          </a:xfrm>
        </p:spPr>
        <p:txBody>
          <a:bodyPr/>
          <a:lstStyle>
            <a:lvl1pPr algn="r">
              <a:defRPr sz="32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3pPr>
            <a:lvl4pPr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4pPr>
            <a:lvl5pPr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C9579198-1283-4103-B9FA-ACD4DB2C84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20786" y="3084752"/>
            <a:ext cx="3871205" cy="1148920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3pPr>
            <a:lvl4pPr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4pPr>
            <a:lvl5pPr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039" b="29308"/>
          <a:stretch/>
        </p:blipFill>
        <p:spPr>
          <a:xfrm>
            <a:off x="0" y="4584777"/>
            <a:ext cx="9144000" cy="229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00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42022" y="0"/>
            <a:ext cx="3801979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4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 rot="10800000" flipH="1" flipV="1">
            <a:off x="0" y="6400800"/>
            <a:ext cx="9144000" cy="4768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2147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10800000" flipH="1" flipV="1">
            <a:off x="0" y="6400800"/>
            <a:ext cx="9144000" cy="27432"/>
          </a:xfrm>
          <a:prstGeom prst="rect">
            <a:avLst/>
          </a:prstGeom>
          <a:gradFill>
            <a:gsLst>
              <a:gs pos="25000">
                <a:schemeClr val="accent1"/>
              </a:gs>
              <a:gs pos="50000">
                <a:schemeClr val="accent2"/>
              </a:gs>
              <a:gs pos="75000">
                <a:schemeClr val="accent3"/>
              </a:gs>
              <a:gs pos="100000">
                <a:schemeClr val="tx2"/>
              </a:gs>
            </a:gsLst>
            <a:lin ang="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2147"/>
              </a:solidFill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" y="836713"/>
            <a:ext cx="886968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3247" y="6544198"/>
            <a:ext cx="468313" cy="287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95E7A421-6554-4C8E-AF56-71BBCCD4F795}" type="slidenum">
              <a:rPr lang="en-US" sz="800">
                <a:solidFill>
                  <a:srgbClr val="FFFFFF"/>
                </a:solidFill>
                <a:latin typeface="Segoe UI Light" panose="020B0502040204020203" pitchFamily="34" charset="0"/>
                <a:ea typeface="MS PGothic" pitchFamily="34" charset="-128"/>
                <a:cs typeface="Segoe UI Light" panose="020B0502040204020203" pitchFamily="34" charset="0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FFFFFF"/>
              </a:solidFill>
              <a:latin typeface="Segoe UI Light" panose="020B0502040204020203" pitchFamily="34" charset="0"/>
              <a:ea typeface="MS PGothic" pitchFamily="34" charset="-128"/>
              <a:cs typeface="Segoe UI Light" panose="020B0502040204020203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97458"/>
            <a:ext cx="886968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6544198"/>
            <a:ext cx="19616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CA" sz="8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Confidential. </a:t>
            </a:r>
            <a:r>
              <a:rPr lang="en-US" sz="8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© </a:t>
            </a:r>
            <a:r>
              <a:rPr lang="en-CA" sz="8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Copyright Innovatia</a:t>
            </a:r>
          </a:p>
        </p:txBody>
      </p:sp>
      <p:pic>
        <p:nvPicPr>
          <p:cNvPr id="15" name="Picture 14" descr="Innovatia_logo_horizontal_Futura.png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545" y="6492152"/>
            <a:ext cx="1164911" cy="291228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13859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9" r:id="rId6"/>
    <p:sldLayoutId id="2147483760" r:id="rId7"/>
    <p:sldLayoutId id="2147483761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18C8D"/>
          </a:solidFill>
          <a:latin typeface="Minion Pro Med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18C8D"/>
          </a:solidFill>
          <a:latin typeface="Minion Pro Med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18C8D"/>
          </a:solidFill>
          <a:latin typeface="Minion Pro Med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18C8D"/>
          </a:solidFill>
          <a:latin typeface="Minion Pro Med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18C8D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18C8D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18C8D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18C8D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424242"/>
        </a:buClr>
        <a:defRPr sz="2400">
          <a:solidFill>
            <a:srgbClr val="424242"/>
          </a:solidFill>
          <a:latin typeface="+mn-lt"/>
          <a:ea typeface="Verdana" pitchFamily="34" charset="0"/>
          <a:cs typeface="Arial" pitchFamily="34" charset="0"/>
        </a:defRPr>
      </a:lvl1pPr>
      <a:lvl2pPr marL="228600" indent="-22542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424242"/>
        </a:buClr>
        <a:buChar char="•"/>
        <a:defRPr sz="2000">
          <a:solidFill>
            <a:srgbClr val="424242"/>
          </a:solidFill>
          <a:latin typeface="+mn-lt"/>
          <a:ea typeface="Verdana" pitchFamily="34" charset="0"/>
          <a:cs typeface="Arial" pitchFamily="34" charset="0"/>
        </a:defRPr>
      </a:lvl2pPr>
      <a:lvl3pPr marL="457200" indent="-23177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424242"/>
        </a:buClr>
        <a:buFont typeface="Trebuchet MS" pitchFamily="34" charset="0"/>
        <a:buChar char="−"/>
        <a:defRPr sz="1800">
          <a:solidFill>
            <a:srgbClr val="424242"/>
          </a:solidFill>
          <a:latin typeface="+mn-lt"/>
          <a:ea typeface="Verdana" pitchFamily="34" charset="0"/>
          <a:cs typeface="Arial" pitchFamily="34" charset="0"/>
        </a:defRPr>
      </a:lvl3pPr>
      <a:lvl4pPr marL="633413" indent="-1635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424242"/>
        </a:buClr>
        <a:buFont typeface="Trebuchet MS" pitchFamily="34" charset="0"/>
        <a:buChar char="◦"/>
        <a:defRPr sz="1600">
          <a:solidFill>
            <a:srgbClr val="424242"/>
          </a:solidFill>
          <a:latin typeface="+mn-lt"/>
          <a:ea typeface="Verdana" pitchFamily="34" charset="0"/>
          <a:cs typeface="Arial" pitchFamily="34" charset="0"/>
        </a:defRPr>
      </a:lvl4pPr>
      <a:lvl5pPr marL="1774825" indent="-1778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424242"/>
        </a:buClr>
        <a:buFont typeface="Arial" charset="0"/>
        <a:buChar char="»"/>
        <a:defRPr sz="1600">
          <a:solidFill>
            <a:srgbClr val="424242"/>
          </a:solidFill>
          <a:latin typeface="+mn-lt"/>
          <a:ea typeface="Verdana" pitchFamily="34" charset="0"/>
          <a:cs typeface="Arial" pitchFamily="34" charset="0"/>
        </a:defRPr>
      </a:lvl5pPr>
      <a:lvl6pPr marL="2282825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Arial" pitchFamily="34" charset="0"/>
        <a:buChar char="»"/>
        <a:defRPr sz="1600">
          <a:solidFill>
            <a:srgbClr val="333333"/>
          </a:solidFill>
          <a:latin typeface="+mn-lt"/>
        </a:defRPr>
      </a:lvl6pPr>
      <a:lvl7pPr marL="2740025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Arial" pitchFamily="34" charset="0"/>
        <a:buChar char="»"/>
        <a:defRPr sz="1600">
          <a:solidFill>
            <a:srgbClr val="333333"/>
          </a:solidFill>
          <a:latin typeface="+mn-lt"/>
        </a:defRPr>
      </a:lvl7pPr>
      <a:lvl8pPr marL="3197225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Arial" pitchFamily="34" charset="0"/>
        <a:buChar char="»"/>
        <a:defRPr sz="1600">
          <a:solidFill>
            <a:srgbClr val="333333"/>
          </a:solidFill>
          <a:latin typeface="+mn-lt"/>
        </a:defRPr>
      </a:lvl8pPr>
      <a:lvl9pPr marL="3654425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Arial" pitchFamily="34" charset="0"/>
        <a:buChar char="»"/>
        <a:defRPr sz="16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38E5-E4C5-4203-AD3B-3123287A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4958540"/>
            <a:ext cx="5686628" cy="1077218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  <a:cs typeface="Arial" panose="020B0604020202020204" pitchFamily="34" charset="0"/>
              </a:rPr>
              <a:t>Welcome to </a:t>
            </a:r>
            <a:br>
              <a:rPr lang="en-CA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CA" dirty="0">
                <a:solidFill>
                  <a:schemeClr val="bg1"/>
                </a:solidFill>
                <a:cs typeface="Arial" panose="020B0604020202020204" pitchFamily="34" charset="0"/>
              </a:rPr>
              <a:t>Customer Service 101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BA321-4722-4C56-8F74-CBA89BB072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6574" y="5002306"/>
            <a:ext cx="2323100" cy="893397"/>
          </a:xfrm>
        </p:spPr>
        <p:txBody>
          <a:bodyPr/>
          <a:lstStyle/>
          <a:p>
            <a:pPr lvl="0"/>
            <a:r>
              <a:rPr lang="en-CA" sz="1600" dirty="0">
                <a:solidFill>
                  <a:srgbClr val="FFFFFF"/>
                </a:solidFill>
              </a:rPr>
              <a:t>This course should take approximately 60 minutes to complete.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9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F67693-A816-4E65-8BE2-59843B5A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1" y="313817"/>
            <a:ext cx="3530455" cy="1683419"/>
          </a:xfrm>
        </p:spPr>
        <p:txBody>
          <a:bodyPr anchor="t"/>
          <a:lstStyle/>
          <a:p>
            <a:pPr algn="l"/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Recap: Customer Service Self-Study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B2994-C0F8-4E61-B6ED-7D4F94765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4" y="3222326"/>
            <a:ext cx="3209671" cy="1170432"/>
          </a:xfrm>
        </p:spPr>
        <p:txBody>
          <a:bodyPr/>
          <a:lstStyle/>
          <a:p>
            <a:pPr lvl="0"/>
            <a:r>
              <a:rPr lang="en-US" sz="2000" i="1" dirty="0">
                <a:solidFill>
                  <a:srgbClr val="FFFFFF"/>
                </a:solidFill>
              </a:rPr>
              <a:t>Use the Raise Hand feature to answer…</a:t>
            </a:r>
          </a:p>
          <a:p>
            <a:endParaRPr lang="en-CA" dirty="0">
              <a:latin typeface="+mj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D13AD9-0F2D-4914-A5E2-E9C141713E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772626"/>
            <a:ext cx="4311283" cy="122461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Customer Service self-study activities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Problem resolution process and </a:t>
            </a:r>
            <a:br>
              <a:rPr lang="en-US" dirty="0"/>
            </a:br>
            <a:r>
              <a:rPr lang="en-US" dirty="0"/>
              <a:t>key principles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BB094A4-E95E-4D24-848A-B437AC740516}"/>
              </a:ext>
            </a:extLst>
          </p:cNvPr>
          <p:cNvSpPr txBox="1">
            <a:spLocks/>
          </p:cNvSpPr>
          <p:nvPr/>
        </p:nvSpPr>
        <p:spPr bwMode="auto">
          <a:xfrm>
            <a:off x="4572000" y="3168148"/>
            <a:ext cx="4311283" cy="122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24242"/>
              </a:buClr>
              <a:defRPr sz="18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24242"/>
              </a:buClr>
              <a:buNone/>
              <a:defRPr sz="1800">
                <a:solidFill>
                  <a:schemeClr val="bg2"/>
                </a:solidFill>
                <a:latin typeface="Georgia" panose="02040502050405020303" pitchFamily="18" charset="0"/>
                <a:ea typeface="Verdana" pitchFamily="34" charset="0"/>
                <a:cs typeface="Arial" pitchFamily="34" charset="0"/>
              </a:defRPr>
            </a:lvl2pPr>
            <a:lvl3pPr marL="457200" indent="-23177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24242"/>
              </a:buClr>
              <a:buFont typeface="Trebuchet MS" pitchFamily="34" charset="0"/>
              <a:buChar char="−"/>
              <a:defRPr sz="1800">
                <a:solidFill>
                  <a:schemeClr val="bg2"/>
                </a:solidFill>
                <a:latin typeface="Georgia" panose="02040502050405020303" pitchFamily="18" charset="0"/>
                <a:ea typeface="Verdana" pitchFamily="34" charset="0"/>
                <a:cs typeface="Arial" pitchFamily="34" charset="0"/>
              </a:defRPr>
            </a:lvl3pPr>
            <a:lvl4pPr marL="633413" indent="-1635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24242"/>
              </a:buClr>
              <a:buFont typeface="Trebuchet MS" pitchFamily="34" charset="0"/>
              <a:buChar char="◦"/>
              <a:defRPr sz="1800">
                <a:solidFill>
                  <a:schemeClr val="bg2"/>
                </a:solidFill>
                <a:latin typeface="Georgia" panose="02040502050405020303" pitchFamily="18" charset="0"/>
                <a:ea typeface="Verdana" pitchFamily="34" charset="0"/>
                <a:cs typeface="Arial" pitchFamily="34" charset="0"/>
              </a:defRPr>
            </a:lvl4pPr>
            <a:lvl5pPr marL="1774825" indent="-1778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24242"/>
              </a:buClr>
              <a:buFont typeface="Arial" charset="0"/>
              <a:buChar char="»"/>
              <a:defRPr sz="1800">
                <a:solidFill>
                  <a:schemeClr val="bg2"/>
                </a:solidFill>
                <a:latin typeface="Georgia" panose="02040502050405020303" pitchFamily="18" charset="0"/>
                <a:ea typeface="Verdana" pitchFamily="34" charset="0"/>
                <a:cs typeface="Arial" pitchFamily="34" charset="0"/>
              </a:defRPr>
            </a:lvl5pPr>
            <a:lvl6pPr marL="2282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1600">
                <a:solidFill>
                  <a:srgbClr val="333333"/>
                </a:solidFill>
                <a:latin typeface="+mn-lt"/>
              </a:defRPr>
            </a:lvl6pPr>
            <a:lvl7pPr marL="2740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1600">
                <a:solidFill>
                  <a:srgbClr val="333333"/>
                </a:solidFill>
                <a:latin typeface="+mn-lt"/>
              </a:defRPr>
            </a:lvl7pPr>
            <a:lvl8pPr marL="3197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1600">
                <a:solidFill>
                  <a:srgbClr val="333333"/>
                </a:solidFill>
                <a:latin typeface="+mn-lt"/>
              </a:defRPr>
            </a:lvl8pPr>
            <a:lvl9pPr marL="36544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marL="285750" indent="-285750">
              <a:buSzPct val="80000"/>
              <a:buFont typeface="Segoe UI" panose="020B0502040204020203" pitchFamily="34" charset="0"/>
              <a:buChar char="⃣"/>
            </a:pPr>
            <a:r>
              <a:rPr lang="en-CA" kern="0" dirty="0"/>
              <a:t>Active Listening</a:t>
            </a:r>
          </a:p>
          <a:p>
            <a:pPr marL="285750" indent="-285750">
              <a:buSzPct val="80000"/>
              <a:buFont typeface="Segoe UI" panose="020B0502040204020203" pitchFamily="34" charset="0"/>
              <a:buChar char="⃣"/>
            </a:pPr>
            <a:r>
              <a:rPr lang="en-CA" kern="0" dirty="0"/>
              <a:t>Emotional Connections</a:t>
            </a:r>
          </a:p>
          <a:p>
            <a:pPr marL="285750" indent="-285750">
              <a:buSzPct val="80000"/>
              <a:buFont typeface="Segoe UI" panose="020B0502040204020203" pitchFamily="34" charset="0"/>
              <a:buChar char="⃣"/>
            </a:pPr>
            <a:r>
              <a:rPr lang="en-CA" kern="0" dirty="0"/>
              <a:t>Resolving client concerns</a:t>
            </a:r>
            <a:endParaRPr lang="en-US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B78650-C39A-441C-BE4B-EBBD36B9C935}"/>
              </a:ext>
            </a:extLst>
          </p:cNvPr>
          <p:cNvSpPr/>
          <p:nvPr/>
        </p:nvSpPr>
        <p:spPr bwMode="auto">
          <a:xfrm>
            <a:off x="3823063" y="0"/>
            <a:ext cx="321196" cy="229035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59907-9C2E-4BE1-9C68-072EE580B152}"/>
              </a:ext>
            </a:extLst>
          </p:cNvPr>
          <p:cNvSpPr/>
          <p:nvPr/>
        </p:nvSpPr>
        <p:spPr bwMode="auto">
          <a:xfrm>
            <a:off x="3823063" y="2290354"/>
            <a:ext cx="321196" cy="2290354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22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F67693-A816-4E65-8BE2-59843B5A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1" y="313817"/>
            <a:ext cx="3530455" cy="1683419"/>
          </a:xfrm>
        </p:spPr>
        <p:txBody>
          <a:bodyPr anchor="t"/>
          <a:lstStyle/>
          <a:p>
            <a:r>
              <a:rPr lang="en-CA" sz="2800" b="1" dirty="0"/>
              <a:t>What Experiences Do You Remember?</a:t>
            </a:r>
            <a:endParaRPr lang="en-US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B2994-C0F8-4E61-B6ED-7D4F94765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4" y="3222326"/>
            <a:ext cx="3209671" cy="1170432"/>
          </a:xfrm>
        </p:spPr>
        <p:txBody>
          <a:bodyPr/>
          <a:lstStyle/>
          <a:p>
            <a:pPr lvl="0"/>
            <a:r>
              <a:rPr lang="en-CA" sz="2000" i="1" dirty="0"/>
              <a:t>Use the Chat feature to share your thoughts… </a:t>
            </a:r>
            <a:endParaRPr lang="en-CA" sz="2000" i="1" dirty="0">
              <a:latin typeface="+mj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D13AD9-0F2D-4914-A5E2-E9C141713E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8" y="832360"/>
            <a:ext cx="4311283" cy="646331"/>
          </a:xfrm>
        </p:spPr>
        <p:txBody>
          <a:bodyPr>
            <a:spAutoFit/>
          </a:bodyPr>
          <a:lstStyle/>
          <a:p>
            <a:r>
              <a:rPr lang="en-CA" sz="2000" dirty="0"/>
              <a:t>Reflect on your own experiences as a customer (either good or bad). 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BB094A4-E95E-4D24-848A-B437AC740516}"/>
              </a:ext>
            </a:extLst>
          </p:cNvPr>
          <p:cNvSpPr txBox="1">
            <a:spLocks/>
          </p:cNvSpPr>
          <p:nvPr/>
        </p:nvSpPr>
        <p:spPr bwMode="auto">
          <a:xfrm>
            <a:off x="4571998" y="3250865"/>
            <a:ext cx="431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24242"/>
              </a:buClr>
              <a:defRPr sz="1800">
                <a:solidFill>
                  <a:schemeClr val="tx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24242"/>
              </a:buClr>
              <a:buNone/>
              <a:defRPr sz="1800">
                <a:solidFill>
                  <a:schemeClr val="bg2"/>
                </a:solidFill>
                <a:latin typeface="Georgia" panose="02040502050405020303" pitchFamily="18" charset="0"/>
                <a:ea typeface="Verdana" pitchFamily="34" charset="0"/>
                <a:cs typeface="Arial" pitchFamily="34" charset="0"/>
              </a:defRPr>
            </a:lvl2pPr>
            <a:lvl3pPr marL="457200" indent="-23177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24242"/>
              </a:buClr>
              <a:buFont typeface="Trebuchet MS" pitchFamily="34" charset="0"/>
              <a:buChar char="−"/>
              <a:defRPr sz="1800">
                <a:solidFill>
                  <a:schemeClr val="bg2"/>
                </a:solidFill>
                <a:latin typeface="Georgia" panose="02040502050405020303" pitchFamily="18" charset="0"/>
                <a:ea typeface="Verdana" pitchFamily="34" charset="0"/>
                <a:cs typeface="Arial" pitchFamily="34" charset="0"/>
              </a:defRPr>
            </a:lvl3pPr>
            <a:lvl4pPr marL="633413" indent="-1635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24242"/>
              </a:buClr>
              <a:buFont typeface="Trebuchet MS" pitchFamily="34" charset="0"/>
              <a:buChar char="◦"/>
              <a:defRPr sz="1800">
                <a:solidFill>
                  <a:schemeClr val="bg2"/>
                </a:solidFill>
                <a:latin typeface="Georgia" panose="02040502050405020303" pitchFamily="18" charset="0"/>
                <a:ea typeface="Verdana" pitchFamily="34" charset="0"/>
                <a:cs typeface="Arial" pitchFamily="34" charset="0"/>
              </a:defRPr>
            </a:lvl4pPr>
            <a:lvl5pPr marL="1774825" indent="-1778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24242"/>
              </a:buClr>
              <a:buFont typeface="Arial" charset="0"/>
              <a:buChar char="»"/>
              <a:defRPr sz="1800">
                <a:solidFill>
                  <a:schemeClr val="bg2"/>
                </a:solidFill>
                <a:latin typeface="Georgia" panose="02040502050405020303" pitchFamily="18" charset="0"/>
                <a:ea typeface="Verdana" pitchFamily="34" charset="0"/>
                <a:cs typeface="Arial" pitchFamily="34" charset="0"/>
              </a:defRPr>
            </a:lvl5pPr>
            <a:lvl6pPr marL="2282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1600">
                <a:solidFill>
                  <a:srgbClr val="333333"/>
                </a:solidFill>
                <a:latin typeface="+mn-lt"/>
              </a:defRPr>
            </a:lvl6pPr>
            <a:lvl7pPr marL="2740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1600">
                <a:solidFill>
                  <a:srgbClr val="333333"/>
                </a:solidFill>
                <a:latin typeface="+mn-lt"/>
              </a:defRPr>
            </a:lvl7pPr>
            <a:lvl8pPr marL="3197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1600">
                <a:solidFill>
                  <a:srgbClr val="333333"/>
                </a:solidFill>
                <a:latin typeface="+mn-lt"/>
              </a:defRPr>
            </a:lvl8pPr>
            <a:lvl9pPr marL="36544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CA" sz="2000" dirty="0"/>
              <a:t>What made them stand out?</a:t>
            </a: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B78650-C39A-441C-BE4B-EBBD36B9C935}"/>
              </a:ext>
            </a:extLst>
          </p:cNvPr>
          <p:cNvSpPr/>
          <p:nvPr/>
        </p:nvSpPr>
        <p:spPr bwMode="auto">
          <a:xfrm>
            <a:off x="3823063" y="0"/>
            <a:ext cx="321196" cy="229035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59907-9C2E-4BE1-9C68-072EE580B152}"/>
              </a:ext>
            </a:extLst>
          </p:cNvPr>
          <p:cNvSpPr/>
          <p:nvPr/>
        </p:nvSpPr>
        <p:spPr bwMode="auto">
          <a:xfrm>
            <a:off x="3823063" y="2290354"/>
            <a:ext cx="321196" cy="2290354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30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19F6AE-1DC1-4900-8A9C-B9BA883CFECB}"/>
              </a:ext>
            </a:extLst>
          </p:cNvPr>
          <p:cNvSpPr/>
          <p:nvPr/>
        </p:nvSpPr>
        <p:spPr>
          <a:xfrm>
            <a:off x="0" y="1"/>
            <a:ext cx="9144000" cy="1611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899299"/>
              </a:solidFill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4A66604E-D627-498E-BB0B-344C2EDE7F50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330748604"/>
              </p:ext>
            </p:extLst>
          </p:nvPr>
        </p:nvGraphicFramePr>
        <p:xfrm>
          <a:off x="258761" y="1992086"/>
          <a:ext cx="8626475" cy="411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61">
            <a:extLst>
              <a:ext uri="{FF2B5EF4-FFF2-40B4-BE49-F238E27FC236}">
                <a16:creationId xmlns:a16="http://schemas.microsoft.com/office/drawing/2014/main" id="{768C0B10-3333-4265-83C4-3D9EA3E37C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875" y="381000"/>
            <a:ext cx="8350250" cy="573088"/>
          </a:xfrm>
        </p:spPr>
        <p:txBody>
          <a:bodyPr/>
          <a:lstStyle/>
          <a:p>
            <a:r>
              <a:rPr lang="en-CA" b="1" dirty="0"/>
              <a:t>Why is Problem Resolution Important?</a:t>
            </a:r>
            <a:endParaRPr lang="en-US" b="1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B264915-9AF9-4DCC-AFC3-86E3076A8B60}"/>
              </a:ext>
            </a:extLst>
          </p:cNvPr>
          <p:cNvSpPr txBox="1">
            <a:spLocks/>
          </p:cNvSpPr>
          <p:nvPr/>
        </p:nvSpPr>
        <p:spPr bwMode="auto">
          <a:xfrm>
            <a:off x="397442" y="951923"/>
            <a:ext cx="8349114" cy="26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24242"/>
              </a:buClr>
              <a:buNone/>
              <a:defRPr sz="1200" b="0" baseline="0">
                <a:solidFill>
                  <a:schemeClr val="bg1">
                    <a:lumMod val="75000"/>
                  </a:schemeClr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24242"/>
              </a:buClr>
              <a:buNone/>
              <a:defRPr sz="1200">
                <a:solidFill>
                  <a:srgbClr val="424242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914378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24242"/>
              </a:buClr>
              <a:buFont typeface="Trebuchet MS" pitchFamily="34" charset="0"/>
              <a:buNone/>
              <a:defRPr sz="1000">
                <a:solidFill>
                  <a:srgbClr val="424242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24242"/>
              </a:buClr>
              <a:buFont typeface="Trebuchet MS" pitchFamily="34" charset="0"/>
              <a:buNone/>
              <a:defRPr sz="900">
                <a:solidFill>
                  <a:srgbClr val="424242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24242"/>
              </a:buClr>
              <a:buFont typeface="Arial" charset="0"/>
              <a:buNone/>
              <a:defRPr sz="900">
                <a:solidFill>
                  <a:srgbClr val="424242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59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900">
                <a:solidFill>
                  <a:srgbClr val="333333"/>
                </a:solidFill>
                <a:latin typeface="+mn-lt"/>
              </a:defRPr>
            </a:lvl6pPr>
            <a:lvl7pPr marL="274313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900">
                <a:solidFill>
                  <a:srgbClr val="333333"/>
                </a:solidFill>
                <a:latin typeface="+mn-lt"/>
              </a:defRPr>
            </a:lvl7pPr>
            <a:lvl8pPr marL="320032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900">
                <a:solidFill>
                  <a:srgbClr val="333333"/>
                </a:solidFill>
                <a:latin typeface="+mn-lt"/>
              </a:defRPr>
            </a:lvl8pPr>
            <a:lvl9pPr marL="3657509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9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US" sz="1600" i="1" kern="0" dirty="0">
                <a:solidFill>
                  <a:schemeClr val="accent1"/>
                </a:solidFill>
              </a:rPr>
              <a:t>Why is it important to resolve client concerns at first point of contact?</a:t>
            </a:r>
          </a:p>
        </p:txBody>
      </p:sp>
    </p:spTree>
    <p:extLst>
      <p:ext uri="{BB962C8B-B14F-4D97-AF65-F5344CB8AC3E}">
        <p14:creationId xmlns:p14="http://schemas.microsoft.com/office/powerpoint/2010/main" val="355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4BECCCAC-E5A1-4FCB-BB48-3B5B644E88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r="6194"/>
          <a:stretch>
            <a:fillRect/>
          </a:stretch>
        </p:blipFill>
        <p:spPr>
          <a:xfrm>
            <a:off x="787400" y="8711"/>
            <a:ext cx="3422146" cy="6427698"/>
          </a:xfrm>
        </p:spPr>
      </p:pic>
      <p:sp>
        <p:nvSpPr>
          <p:cNvPr id="23" name="Rectangle 22"/>
          <p:cNvSpPr/>
          <p:nvPr/>
        </p:nvSpPr>
        <p:spPr>
          <a:xfrm rot="16200000">
            <a:off x="-2801449" y="2793276"/>
            <a:ext cx="6392092" cy="82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577194" y="3405214"/>
            <a:ext cx="414770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Listening for information or content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7194" y="4297226"/>
            <a:ext cx="414770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+mn-lt"/>
              </a:rPr>
              <a:t>Listening for emotion or context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39436" y="3237885"/>
            <a:ext cx="703991" cy="7039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01</a:t>
            </a:r>
          </a:p>
        </p:txBody>
      </p:sp>
      <p:sp>
        <p:nvSpPr>
          <p:cNvPr id="18" name="Oval 17"/>
          <p:cNvSpPr/>
          <p:nvPr/>
        </p:nvSpPr>
        <p:spPr>
          <a:xfrm>
            <a:off x="3839436" y="4129897"/>
            <a:ext cx="703991" cy="7039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02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0AA8F2-7D18-44D3-9A75-C90BDEBD4F0F}"/>
              </a:ext>
            </a:extLst>
          </p:cNvPr>
          <p:cNvSpPr/>
          <p:nvPr/>
        </p:nvSpPr>
        <p:spPr>
          <a:xfrm>
            <a:off x="4543427" y="177538"/>
            <a:ext cx="3500833" cy="126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+mj-lt"/>
              </a:rPr>
              <a:t>Committing to Active Listening</a:t>
            </a:r>
          </a:p>
        </p:txBody>
      </p:sp>
    </p:spTree>
    <p:extLst>
      <p:ext uri="{BB962C8B-B14F-4D97-AF65-F5344CB8AC3E}">
        <p14:creationId xmlns:p14="http://schemas.microsoft.com/office/powerpoint/2010/main" val="2725040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4BECCCAC-E5A1-4FCB-BB48-3B5B644E88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r="6194"/>
          <a:stretch>
            <a:fillRect/>
          </a:stretch>
        </p:blipFill>
        <p:spPr>
          <a:xfrm>
            <a:off x="787400" y="8711"/>
            <a:ext cx="3422146" cy="6427698"/>
          </a:xfrm>
        </p:spPr>
      </p:pic>
      <p:sp>
        <p:nvSpPr>
          <p:cNvPr id="23" name="Rectangle 22"/>
          <p:cNvSpPr/>
          <p:nvPr/>
        </p:nvSpPr>
        <p:spPr>
          <a:xfrm rot="16200000">
            <a:off x="-2801449" y="2793276"/>
            <a:ext cx="6392092" cy="82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577194" y="3297493"/>
            <a:ext cx="414770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+mn-lt"/>
              </a:rPr>
              <a:t>Exceptional customer experience and first call resolution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7194" y="4312614"/>
            <a:ext cx="414770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  <a:latin typeface="+mn-lt"/>
              </a:rPr>
              <a:t>Positive customer survey ratings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7194" y="5204629"/>
            <a:ext cx="414770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+mn-lt"/>
              </a:rPr>
              <a:t>Award-winning customer service ratings</a:t>
            </a:r>
            <a:endParaRPr lang="en-US" sz="105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39436" y="3237885"/>
            <a:ext cx="703991" cy="7039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01</a:t>
            </a:r>
          </a:p>
        </p:txBody>
      </p:sp>
      <p:sp>
        <p:nvSpPr>
          <p:cNvPr id="17" name="Oval 16"/>
          <p:cNvSpPr/>
          <p:nvPr/>
        </p:nvSpPr>
        <p:spPr>
          <a:xfrm>
            <a:off x="3839436" y="5021908"/>
            <a:ext cx="703991" cy="7039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03</a:t>
            </a:r>
          </a:p>
        </p:txBody>
      </p:sp>
      <p:sp>
        <p:nvSpPr>
          <p:cNvPr id="18" name="Oval 17"/>
          <p:cNvSpPr/>
          <p:nvPr/>
        </p:nvSpPr>
        <p:spPr>
          <a:xfrm>
            <a:off x="3839436" y="4129897"/>
            <a:ext cx="703991" cy="7039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02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0AA8F2-7D18-44D3-9A75-C90BDEBD4F0F}"/>
              </a:ext>
            </a:extLst>
          </p:cNvPr>
          <p:cNvSpPr/>
          <p:nvPr/>
        </p:nvSpPr>
        <p:spPr>
          <a:xfrm>
            <a:off x="4543427" y="177538"/>
            <a:ext cx="4408984" cy="126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+mj-lt"/>
              </a:rPr>
              <a:t>Why is it Important to Actively Listen?</a:t>
            </a:r>
          </a:p>
        </p:txBody>
      </p:sp>
    </p:spTree>
    <p:extLst>
      <p:ext uri="{BB962C8B-B14F-4D97-AF65-F5344CB8AC3E}">
        <p14:creationId xmlns:p14="http://schemas.microsoft.com/office/powerpoint/2010/main" val="3647768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C038F8DB-46EF-46D7-9DC7-B2907975A8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0"/>
          <a:stretch/>
        </p:blipFill>
        <p:spPr>
          <a:xfrm>
            <a:off x="5342022" y="0"/>
            <a:ext cx="3801979" cy="6858000"/>
          </a:xfrm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360508" y="268125"/>
            <a:ext cx="3746565" cy="4154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>
                <a:solidFill>
                  <a:schemeClr val="tx2"/>
                </a:solidFill>
                <a:latin typeface="+mn-lt"/>
              </a:rPr>
              <a:t>Call Listening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1241" y="1080487"/>
            <a:ext cx="4204497" cy="7446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Group</a:t>
            </a:r>
            <a:r>
              <a:rPr lang="en-US" sz="1400" b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chemeClr val="accent3"/>
                </a:solidFill>
                <a:latin typeface="+mj-lt"/>
              </a:rPr>
              <a:t>Discussion</a:t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dirty="0">
                <a:latin typeface="+mn-lt"/>
              </a:rPr>
              <a:t>Use the Raise Hand feature to share your thoughts</a:t>
            </a:r>
            <a:r>
              <a:rPr lang="en-US" sz="1050" dirty="0">
                <a:latin typeface="+mn-lt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1241" y="2222042"/>
            <a:ext cx="4294701" cy="3957789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Questions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  <a:p>
            <a:pPr marL="432000" indent="-2700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How did the employee connect emotionally?</a:t>
            </a:r>
          </a:p>
          <a:p>
            <a:pPr marL="432000" indent="-2700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How did the employee demonstrate Active Listening?</a:t>
            </a:r>
          </a:p>
          <a:p>
            <a:pPr marL="432000" indent="-2700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What other behaviors did you see demonstrated?</a:t>
            </a:r>
          </a:p>
          <a:p>
            <a:pPr marL="432000" indent="-2700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C3423E-831B-4EEE-881B-5FEB39CE450A}"/>
              </a:ext>
            </a:extLst>
          </p:cNvPr>
          <p:cNvSpPr/>
          <p:nvPr/>
        </p:nvSpPr>
        <p:spPr>
          <a:xfrm>
            <a:off x="6306128" y="2469250"/>
            <a:ext cx="1873766" cy="1873766"/>
          </a:xfrm>
          <a:prstGeom prst="roundRect">
            <a:avLst/>
          </a:prstGeom>
          <a:solidFill>
            <a:schemeClr val="accent1">
              <a:alpha val="9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50"/>
              </a:lnSpc>
              <a:spcBef>
                <a:spcPts val="1350"/>
              </a:spcBef>
            </a:pPr>
            <a:endParaRPr lang="en-US" sz="4500" b="1" dirty="0"/>
          </a:p>
          <a:p>
            <a:pPr algn="ctr">
              <a:lnSpc>
                <a:spcPts val="2250"/>
              </a:lnSpc>
            </a:pPr>
            <a:r>
              <a:rPr lang="en-US" sz="4500" b="1" dirty="0"/>
              <a:t>15</a:t>
            </a:r>
            <a:r>
              <a:rPr lang="en-US" sz="2100" b="1" dirty="0"/>
              <a:t> minutes</a:t>
            </a:r>
          </a:p>
        </p:txBody>
      </p:sp>
      <p:sp>
        <p:nvSpPr>
          <p:cNvPr id="10" name="Freeform 66">
            <a:extLst>
              <a:ext uri="{FF2B5EF4-FFF2-40B4-BE49-F238E27FC236}">
                <a16:creationId xmlns:a16="http://schemas.microsoft.com/office/drawing/2014/main" id="{7C726ACE-DF5B-4748-9B80-8E0A3772C949}"/>
              </a:ext>
            </a:extLst>
          </p:cNvPr>
          <p:cNvSpPr>
            <a:spLocks noEditPoints="1"/>
          </p:cNvSpPr>
          <p:nvPr/>
        </p:nvSpPr>
        <p:spPr bwMode="auto">
          <a:xfrm>
            <a:off x="360508" y="1284808"/>
            <a:ext cx="421124" cy="32664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F5ACCF-6B71-48B0-8365-F44E0B6B76D8}"/>
              </a:ext>
            </a:extLst>
          </p:cNvPr>
          <p:cNvSpPr/>
          <p:nvPr/>
        </p:nvSpPr>
        <p:spPr>
          <a:xfrm>
            <a:off x="366872" y="2261610"/>
            <a:ext cx="414760" cy="414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530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F67693-A816-4E65-8BE2-59843B5A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339943"/>
            <a:ext cx="3218688" cy="1683419"/>
          </a:xfrm>
        </p:spPr>
        <p:txBody>
          <a:bodyPr anchor="t"/>
          <a:lstStyle/>
          <a:p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Summary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B2994-C0F8-4E61-B6ED-7D4F94765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5" y="3084752"/>
            <a:ext cx="3209671" cy="1170432"/>
          </a:xfrm>
        </p:spPr>
        <p:txBody>
          <a:bodyPr/>
          <a:lstStyle/>
          <a:p>
            <a:r>
              <a:rPr lang="en-CA" sz="2000" i="1" dirty="0"/>
              <a:t>Type your responses in the Chat Window…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D13AD9-0F2D-4914-A5E2-E9C141713E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777240"/>
            <a:ext cx="4631795" cy="369332"/>
          </a:xfr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A3A3A"/>
                </a:solidFill>
              </a:rPr>
              <a:t>What are your takeaways?</a:t>
            </a:r>
            <a:endParaRPr lang="en-CA" sz="2000" dirty="0">
              <a:solidFill>
                <a:srgbClr val="3A3A3A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64EE03-B4AA-41A9-854A-5FA4232A12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0" y="2973866"/>
            <a:ext cx="4506392" cy="923330"/>
          </a:xfr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A3A3A"/>
                </a:solidFill>
              </a:rPr>
              <a:t>What is your customer service commitment as you continue your training journey?</a:t>
            </a:r>
            <a:endParaRPr lang="en-CA" sz="2000" dirty="0">
              <a:solidFill>
                <a:srgbClr val="3A3A3A"/>
              </a:solidFill>
            </a:endParaRPr>
          </a:p>
        </p:txBody>
      </p:sp>
      <p:pic>
        <p:nvPicPr>
          <p:cNvPr id="8" name="Picture Placeholder 7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6E8F627C-3064-4975-B3DF-8B45B42D58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52506"/>
          <a:stretch/>
        </p:blipFill>
        <p:spPr>
          <a:xfrm flipH="1">
            <a:off x="0" y="4558755"/>
            <a:ext cx="9144000" cy="23148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A5EE6F-187D-489E-ADB6-08E6D30BB296}"/>
              </a:ext>
            </a:extLst>
          </p:cNvPr>
          <p:cNvSpPr/>
          <p:nvPr/>
        </p:nvSpPr>
        <p:spPr bwMode="auto">
          <a:xfrm>
            <a:off x="3823063" y="0"/>
            <a:ext cx="321196" cy="229035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E4748E-CF3C-46ED-AFCD-FACCE63CAA06}"/>
              </a:ext>
            </a:extLst>
          </p:cNvPr>
          <p:cNvSpPr/>
          <p:nvPr/>
        </p:nvSpPr>
        <p:spPr bwMode="auto">
          <a:xfrm>
            <a:off x="3823063" y="2290354"/>
            <a:ext cx="321196" cy="2290354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558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INNOVATIA (NARROW)" val="iUoNgi2H"/>
  <p:tag name="ARTICULATE_SLIDE_THUMBNAIL_REFRESH" val="1"/>
  <p:tag name="ARTICULATE_PROJECT_OPEN" val="0"/>
  <p:tag name="ARTICULATE_SLIDE_COUNT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nnovatia (Narrow)">
  <a:themeElements>
    <a:clrScheme name="Innovatia_v2">
      <a:dk1>
        <a:srgbClr val="424242"/>
      </a:dk1>
      <a:lt1>
        <a:srgbClr val="FFFFFF"/>
      </a:lt1>
      <a:dk2>
        <a:srgbClr val="15447E"/>
      </a:dk2>
      <a:lt2>
        <a:srgbClr val="FFFFFF"/>
      </a:lt2>
      <a:accent1>
        <a:srgbClr val="83981F"/>
      </a:accent1>
      <a:accent2>
        <a:srgbClr val="018C8D"/>
      </a:accent2>
      <a:accent3>
        <a:srgbClr val="516A98"/>
      </a:accent3>
      <a:accent4>
        <a:srgbClr val="CDC90F"/>
      </a:accent4>
      <a:accent5>
        <a:srgbClr val="96171A"/>
      </a:accent5>
      <a:accent6>
        <a:srgbClr val="002147"/>
      </a:accent6>
      <a:hlink>
        <a:srgbClr val="15447E"/>
      </a:hlink>
      <a:folHlink>
        <a:srgbClr val="6D6E70"/>
      </a:folHlink>
    </a:clrScheme>
    <a:fontScheme name="Innovatia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novatia (Narrow)" id="{8988B256-5F1E-4D78-A643-62B86120C255}" vid="{6C7223F0-92C2-455C-AA32-D25DF86AA2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841F419AFF124FA19DC041E9FE65EA" ma:contentTypeVersion="" ma:contentTypeDescription="Create a new document." ma:contentTypeScope="" ma:versionID="4f1f13b2a28656bc6ddbafc787e553a1">
  <xsd:schema xmlns:xsd="http://www.w3.org/2001/XMLSchema" xmlns:xs="http://www.w3.org/2001/XMLSchema" xmlns:p="http://schemas.microsoft.com/office/2006/metadata/properties" xmlns:ns2="f2136bb2-24ca-4df9-853a-d7087044387c" targetNamespace="http://schemas.microsoft.com/office/2006/metadata/properties" ma:root="true" ma:fieldsID="292b2c7ee147b6b95405ebbf4fffefdf" ns2:_="">
    <xsd:import namespace="f2136bb2-24ca-4df9-853a-d708704438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36bb2-24ca-4df9-853a-d708704438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24E916-2FDE-441F-8053-98E3B5F5C3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136bb2-24ca-4df9-853a-d708704438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CAE327-B580-4A59-B9A7-F885E5E923B1}">
  <ds:schemaRefs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2136bb2-24ca-4df9-853a-d7087044387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B1ECEC-D0AE-48D6-81E5-316889C7EA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217</Words>
  <Application>Microsoft Office PowerPoint</Application>
  <PresentationFormat>On-screen Show (4:3)</PresentationFormat>
  <Paragraphs>47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Georgia</vt:lpstr>
      <vt:lpstr>Minion Pro Med</vt:lpstr>
      <vt:lpstr>Segoe UI</vt:lpstr>
      <vt:lpstr>Segoe UI Light</vt:lpstr>
      <vt:lpstr>Segoe UI Semibold</vt:lpstr>
      <vt:lpstr>Times New Roman</vt:lpstr>
      <vt:lpstr>Trebuchet MS</vt:lpstr>
      <vt:lpstr>Wingdings</vt:lpstr>
      <vt:lpstr>Innovatia (Narrow)</vt:lpstr>
      <vt:lpstr>Welcome to  Customer Service 101</vt:lpstr>
      <vt:lpstr>Recap: Customer Service Self-Study</vt:lpstr>
      <vt:lpstr>What Experiences Do You Remember?</vt:lpstr>
      <vt:lpstr>Why is Problem Resolution Important?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Mortgage Fundamentals</dc:title>
  <dc:creator>Kimberly Orr</dc:creator>
  <cp:lastModifiedBy>Kimberly Orr</cp:lastModifiedBy>
  <cp:revision>14</cp:revision>
  <dcterms:created xsi:type="dcterms:W3CDTF">2020-03-19T14:24:49Z</dcterms:created>
  <dcterms:modified xsi:type="dcterms:W3CDTF">2020-03-26T13:52:31Z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0x01010053841F419AFF124FA19DC041E9FE65EA</vt:lpwstr>
  </property>
</Properties>
</file>